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3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8738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1097280"/>
            <a:ext cx="3840480" cy="3840480"/>
          </a:xfrm>
          <a:prstGeom prst="ellipse">
            <a:avLst/>
          </a:prstGeom>
          <a:solidFill>
            <a:srgbClr val="00C9A7">
              <a:alpha val="12000"/>
            </a:srgbClr>
          </a:solidFill>
          <a:ln w="12700">
            <a:solidFill>
              <a:srgbClr val="00C9A7">
                <a:alpha val="1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-457200"/>
            <a:ext cx="2560320" cy="2560320"/>
          </a:xfrm>
          <a:prstGeom prst="ellipse">
            <a:avLst/>
          </a:prstGeom>
          <a:solidFill>
            <a:srgbClr val="00C9A7">
              <a:alpha val="20000"/>
            </a:srgbClr>
          </a:solidFill>
          <a:ln w="12700">
            <a:solidFill>
              <a:srgbClr val="00C9A7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9601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PRAICOMM · Стратегічні комунікації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11480" y="1417320"/>
            <a:ext cx="71323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Як Google вирішує,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кого показати клієнту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першим — і як стати ним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11480" y="388620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Business Profile для малого та середнього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українського бізнесу на Кіпрі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11480" y="4800600"/>
            <a:ext cx="2286000" cy="36576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РЕАЛЬНИЙ КЕЙС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Профіль був.</a:t>
            </a:r>
            <a:endParaRPr lang="en-US" sz="38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Клієнти — ні.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24028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Салон краси в Лімасолі. Профіль в Google існував, реклами не було. Але клієнти знаходили конкурентів — бо профіль не був налаштований під реальні пошукові запити.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57200" y="3429000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Топ-запит виявився «massage» — не назва салону, не «салон краси».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760720" y="777240"/>
            <a:ext cx="3017520" cy="3977640"/>
          </a:xfrm>
          <a:prstGeom prst="rect">
            <a:avLst/>
          </a:prstGeom>
          <a:solidFill>
            <a:srgbClr val="1A2E42"/>
          </a:solidFill>
          <a:ln w="12700">
            <a:solidFill>
              <a:srgbClr val="00C9A7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760720" y="777240"/>
            <a:ext cx="91440" cy="39776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89320" y="91440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Після 1 місяця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роботи з профілем: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89320" y="1737360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+72%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89320" y="224028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пошукових запитів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89320" y="2697480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+220%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5989320" y="320040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переходів на сайт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89320" y="3657600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+32%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5989320" y="416052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переглядів маршруту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989320" y="44805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Aesthetic Club, Лімасол · PRAICOMM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ЧОМУ ЦЕ ВАЖЛИВО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Ваш клієнт вже шукає.</a:t>
            </a:r>
            <a:endParaRPr lang="en-US" sz="2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Питання — кого він знаходить.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920240"/>
            <a:ext cx="4023360" cy="13258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920240"/>
            <a:ext cx="4023360" cy="6400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0574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1+ млрд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48640" y="263347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людей щомісяця використовують Google Maps по всьому світу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920240"/>
            <a:ext cx="4023360" cy="13258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920240"/>
            <a:ext cx="4023360" cy="6400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20574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50%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892040" y="263347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після локального пошуку зі смартфона відвідали бізнес того ж дня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383280"/>
            <a:ext cx="4023360" cy="13258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383280"/>
            <a:ext cx="4023360" cy="6400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81%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548640" y="409651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читають відгуки в Google перед тим, як обрати місцевий бізнес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3383280"/>
            <a:ext cx="4023360" cy="13258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3383280"/>
            <a:ext cx="4023360" cy="6400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45D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47%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4892040" y="409651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підуть до конкурента, якщо в </a:t>
            </a:r>
            <a:r>
              <a:rPr lang="en-US" sz="1100" dirty="0" err="1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профілі</a:t>
            </a: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uk-UA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немає зручного способу для зв’язку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84632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Джерела: Google/Ipsos/Purchased Research · BrightLocal Local Consumer Review Survey 2024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МЕХАНІКА GOOGLE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Три фактори, які визначають,</a:t>
            </a:r>
            <a:endParaRPr lang="en-US" sz="2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чи знайде вас клієнт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828800"/>
            <a:ext cx="2697480" cy="29260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828800"/>
            <a:ext cx="269748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029968"/>
            <a:ext cx="777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48640" y="257860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Релевантність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063240"/>
            <a:ext cx="2331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Наскільки те, що написано у вашому профілі, відповідає запиту клієнта. Категорії, опис послуг, ключові слова у тексті — все це сигнали для алгоритму.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828800"/>
            <a:ext cx="2697480" cy="29260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828800"/>
            <a:ext cx="2697480" cy="73152"/>
          </a:xfrm>
          <a:prstGeom prst="rect">
            <a:avLst/>
          </a:prstGeom>
          <a:solidFill>
            <a:srgbClr val="F5B800"/>
          </a:solidFill>
          <a:ln w="12700">
            <a:solidFill>
              <a:srgbClr val="F5B8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0" y="2029968"/>
            <a:ext cx="777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B8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474720" y="257860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Відстань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74720" y="3063240"/>
            <a:ext cx="2331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далеко бізнес від місця пошуку або вказаної локації. Цей параметр залежить від правильно налаштованої адреси або зони обслуговування.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1828800"/>
            <a:ext cx="2697480" cy="292608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1828800"/>
            <a:ext cx="2697480" cy="7315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2029968"/>
            <a:ext cx="777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400800" y="2578608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Prominence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0" y="3063240"/>
            <a:ext cx="2331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Наскільки бізнес відомий і активний: кількість відгуків, рейтинг, активність профілю. Google прямо зазначає: більше відгуків і вищий рейтинг покращують позицію.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773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прямо підтверджує: повна й актуальна інформація підвищує ймовірність показу у локальному пошуку.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F45D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ТИПОВІ ПОМИЛКИ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5486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помилок, які</a:t>
            </a:r>
            <a:endParaRPr lang="en-US" sz="2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коштують вам клієнтів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828800"/>
            <a:ext cx="384048" cy="38404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8288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828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Профіль не верифікований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68680" y="2103120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верифікації ви не контролюєте, що бачить клієнт. Будь-хто може змінити ваші дані.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816352"/>
            <a:ext cx="384048" cy="38404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8163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28163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Неактуальні години роботи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868680" y="3090672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Клієнт приїхав — закрито. Найпростіший спосіб отримати негативний відгук.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803904"/>
            <a:ext cx="384048" cy="38404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8039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68680" y="380390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Немає фото або вони застарілі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868680" y="4078224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Профіль без фото виглядає покинутим. Люди обирають очима — ще до дзвінка.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46320" y="1828800"/>
            <a:ext cx="384048" cy="38404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18288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49240" y="18288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«Ключові слова» в назві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349240" y="2103120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«Ремонт | Швидко | Якісно» замість назви — порушення правил Google. Профіль може бути заблокований.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846320" y="2816352"/>
            <a:ext cx="384048" cy="38404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8163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49240" y="28163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Жодних відповідей на відгуки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349240" y="3090672"/>
            <a:ext cx="3474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Ні на позитивні, ні на негативні. Алгоритм і потенційні клієнти трактують це як байдужість.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5B800"/>
          </a:solidFill>
          <a:ln w="12700">
            <a:solidFill>
              <a:srgbClr val="F5B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F5B8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ВІДГУКИ ТА РЕПУТАЦІЯ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Відгуки — не прикраса.</a:t>
            </a:r>
            <a:endParaRPr lang="en-US" sz="2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Це частина того, як вас знаходять.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874520"/>
            <a:ext cx="2697480" cy="192024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874520"/>
            <a:ext cx="2697480" cy="6400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2039112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81%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30352" y="267919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споживачів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30352" y="2990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читають відгуки Google перед вибором локального бізнесу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91840" y="1874520"/>
            <a:ext cx="2697480" cy="192024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874520"/>
            <a:ext cx="2697480" cy="64008"/>
          </a:xfrm>
          <a:prstGeom prst="rect">
            <a:avLst/>
          </a:prstGeom>
          <a:solidFill>
            <a:srgbClr val="F5B800"/>
          </a:solidFill>
          <a:ln w="12700">
            <a:solidFill>
              <a:srgbClr val="F5B8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56432" y="2039112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5B8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88%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456432" y="267919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оберуть бізнес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456432" y="2990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який відповідає на всі відгуки, проти 47% — якщо відповідей немає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217920" y="1874520"/>
            <a:ext cx="2697480" cy="192024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1874520"/>
            <a:ext cx="2697480" cy="64008"/>
          </a:xfrm>
          <a:prstGeom prst="rect">
            <a:avLst/>
          </a:prstGeom>
          <a:solidFill>
            <a:srgbClr val="F45D5D"/>
          </a:solidFill>
          <a:ln w="12700">
            <a:solidFill>
              <a:srgbClr val="F45D5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82512" y="2039112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45D5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71%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382512" y="267919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не розглянуть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382512" y="299008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бізнес із рейтингом нижче 3 зірок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3977640"/>
            <a:ext cx="8412480" cy="777240"/>
          </a:xfrm>
          <a:prstGeom prst="rect">
            <a:avLst/>
          </a:prstGeom>
          <a:solidFill>
            <a:srgbClr val="1A2E42"/>
          </a:solidFill>
          <a:ln w="12700">
            <a:solidFill>
              <a:srgbClr val="00C9A7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94360" y="406908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Дослідження TripAdvisor: після того як менеджмент почав відповідати на відгуки — середній рейтинг закладів зріс на 0,12★, кількість нових відгуків — на +12%.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Джерело: BrightLocal Local Consumer Review Survey 2024 (США)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3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ЩО МИ РОБИМО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Google Business Profile</a:t>
            </a:r>
            <a:endParaRPr lang="en-US" sz="2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під ключ і на постійній основі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87452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87452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98424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Аналіз і аудит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236829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Перевірка поточного стану профілю, помилок та точок зростання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91840" y="187452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87452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93008" y="198424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Створення і верифікація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93008" y="236829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Налаштування профілю з нуля або відновлення доступу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17920" y="187452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17920" y="187452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19088" y="198424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Повна оптимізація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19088" y="236829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Категорії, описи послуг, атрибути, фото, Q&amp;A — під реальні запити клієнтів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33756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33756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" y="34472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Управління відгуками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6928" y="383133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Моніторинг, відповіді на відгуки, стратегія роботи з репутацією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91840" y="333756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91840" y="333756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93008" y="34472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Регулярне ведення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493008" y="383133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Оновлення годин, постинг новин, актуалізація даних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217920" y="3337560"/>
            <a:ext cx="2697480" cy="1280160"/>
          </a:xfrm>
          <a:prstGeom prst="rect">
            <a:avLst/>
          </a:prstGeom>
          <a:solidFill>
            <a:srgbClr val="1A2E42"/>
          </a:solidFill>
          <a:ln w="12700">
            <a:solidFill>
              <a:srgbClr val="1A2E4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7920" y="3337560"/>
            <a:ext cx="64008" cy="12801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19088" y="34472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Аналітика та звіти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19088" y="3831336"/>
            <a:ext cx="2423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8BA3B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Щомісячний звіт по показниках профілю: дзвінки, маршрути, покази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PRAICOMM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4572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Перевірте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свій профіль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прямо зараз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4572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50" dirty="0">
                <a:solidFill>
                  <a:srgbClr val="E8EE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Введіть у Google назву свого бізнесу. Потім введіть те, що шукає ваш клієнт — без назви, просто послугу і місто. Ви з'являєтесь в обох випадках?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623560" y="77724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Зв'яжіться з нами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623560" y="1298448"/>
            <a:ext cx="3108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Проведемо безкоштовний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вашого профілю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 покажемо, де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губляться клієнти.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623560" y="2926080"/>
            <a:ext cx="2971800" cy="5029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23560" y="2926080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praicomm.com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623560" y="37033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Стратегічні комунікації для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українського бізнесу на Кіпрі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Цитований текст</Template>
  <TotalTime>25</TotalTime>
  <Words>661</Words>
  <Application>Microsoft Office PowerPoint</Application>
  <PresentationFormat>Екран (16:9)</PresentationFormat>
  <Paragraphs>113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Business Profile — PRAICOMM</dc:title>
  <dc:subject>PptxGenJS Presentation</dc:subject>
  <dc:creator>PptxGenJS</dc:creator>
  <cp:lastModifiedBy>Selin Oleksandr</cp:lastModifiedBy>
  <cp:revision>2</cp:revision>
  <dcterms:created xsi:type="dcterms:W3CDTF">2026-03-10T07:29:34Z</dcterms:created>
  <dcterms:modified xsi:type="dcterms:W3CDTF">2026-03-10T07:58:10Z</dcterms:modified>
</cp:coreProperties>
</file>